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7" r:id="rId4"/>
    <p:sldId id="258" r:id="rId5"/>
    <p:sldId id="260" r:id="rId6"/>
    <p:sldId id="261" r:id="rId7"/>
    <p:sldId id="263" r:id="rId8"/>
    <p:sldId id="259" r:id="rId9"/>
    <p:sldId id="275" r:id="rId10"/>
    <p:sldId id="269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9B9E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8F1BDF-D43C-4F97-8F9E-EB778ACD2698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F35C0B-26F8-48B6-ADC6-05F8F48C099D}">
      <dgm:prSet phldrT="[Текст]" custT="1"/>
      <dgm:spPr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ЧИТАТЕЛЬСКАЯ ГРАМОТНОСТЬ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0F67F68-D85D-4469-B451-47A245BEFA66}" type="parTrans" cxnId="{BFC51850-A490-4F8F-AA60-D8E4C2CA4D2C}">
      <dgm:prSet/>
      <dgm:spPr/>
      <dgm:t>
        <a:bodyPr/>
        <a:lstStyle/>
        <a:p>
          <a:endParaRPr lang="ru-RU"/>
        </a:p>
      </dgm:t>
    </dgm:pt>
    <dgm:pt modelId="{C83821C0-3799-446E-AE64-D18E96DA7527}" type="sibTrans" cxnId="{BFC51850-A490-4F8F-AA60-D8E4C2CA4D2C}">
      <dgm:prSet/>
      <dgm:spPr/>
      <dgm:t>
        <a:bodyPr/>
        <a:lstStyle/>
        <a:p>
          <a:endParaRPr lang="ru-RU"/>
        </a:p>
      </dgm:t>
    </dgm:pt>
    <dgm:pt modelId="{D10C64CD-283B-479E-8A74-AE614E1EF0FB}">
      <dgm:prSet phldrT="[Текст]" custT="1"/>
      <dgm:spPr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МАТЕМАТИЧЕКАЯ ГРАМОТНОСТЬ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ED22C0B-73C3-4E1C-B2D2-72FDF25F8C2F}" type="parTrans" cxnId="{A6ABC1B6-253D-452D-A46D-3A4B168EF706}">
      <dgm:prSet/>
      <dgm:spPr/>
      <dgm:t>
        <a:bodyPr/>
        <a:lstStyle/>
        <a:p>
          <a:endParaRPr lang="ru-RU"/>
        </a:p>
      </dgm:t>
    </dgm:pt>
    <dgm:pt modelId="{2E919BF6-EF66-4278-A1B2-71D4641AC74F}" type="sibTrans" cxnId="{A6ABC1B6-253D-452D-A46D-3A4B168EF706}">
      <dgm:prSet/>
      <dgm:spPr/>
      <dgm:t>
        <a:bodyPr/>
        <a:lstStyle/>
        <a:p>
          <a:endParaRPr lang="ru-RU"/>
        </a:p>
      </dgm:t>
    </dgm:pt>
    <dgm:pt modelId="{2ABB7CB2-F599-40E9-A6EF-CBD2ADDCF5CA}">
      <dgm:prSet phldrT="[Текст]" custT="1"/>
      <dgm:spPr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ЕСТЕСТВЕННОНАУЧНАЯ ГРАМОТНОСТЬ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59B2673A-86B1-484C-B865-28D691E38515}" type="parTrans" cxnId="{120C5EFE-6FFD-4355-B4D4-69591C4D3DC1}">
      <dgm:prSet/>
      <dgm:spPr/>
      <dgm:t>
        <a:bodyPr/>
        <a:lstStyle/>
        <a:p>
          <a:endParaRPr lang="ru-RU"/>
        </a:p>
      </dgm:t>
    </dgm:pt>
    <dgm:pt modelId="{DE6D4C3E-5BCA-4CC1-A096-A23DE3C12D8C}" type="sibTrans" cxnId="{120C5EFE-6FFD-4355-B4D4-69591C4D3DC1}">
      <dgm:prSet/>
      <dgm:spPr/>
      <dgm:t>
        <a:bodyPr/>
        <a:lstStyle/>
        <a:p>
          <a:endParaRPr lang="ru-RU"/>
        </a:p>
      </dgm:t>
    </dgm:pt>
    <dgm:pt modelId="{2CE85BEF-A22B-4FEC-AA7A-102C05A73569}">
      <dgm:prSet phldrT="[Текст]" custT="1"/>
      <dgm:spPr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ФИНАНСОВАЯ ГРАМОТНОСТЬ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09901B73-FFE8-4CC9-86A9-58BF8C6EBA4E}" type="parTrans" cxnId="{7DCEA144-77B3-4F8D-832A-67C63A68EDCD}">
      <dgm:prSet/>
      <dgm:spPr/>
      <dgm:t>
        <a:bodyPr/>
        <a:lstStyle/>
        <a:p>
          <a:endParaRPr lang="ru-RU"/>
        </a:p>
      </dgm:t>
    </dgm:pt>
    <dgm:pt modelId="{D5530217-69D9-484B-A69C-63427706A3FF}" type="sibTrans" cxnId="{7DCEA144-77B3-4F8D-832A-67C63A68EDCD}">
      <dgm:prSet/>
      <dgm:spPr/>
      <dgm:t>
        <a:bodyPr/>
        <a:lstStyle/>
        <a:p>
          <a:endParaRPr lang="ru-RU"/>
        </a:p>
      </dgm:t>
    </dgm:pt>
    <dgm:pt modelId="{B254A52D-ABFC-4515-B537-31E9100A537B}">
      <dgm:prSet phldrT="[Текст]" custT="1"/>
      <dgm:spPr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РЕШЕНИЕ ПРОБЛЕМ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D3009B4-97D5-4BCB-A653-2B9FFF4257B6}" type="parTrans" cxnId="{E2A0D0FD-E0C0-4400-80DB-D737AF7A0743}">
      <dgm:prSet/>
      <dgm:spPr/>
      <dgm:t>
        <a:bodyPr/>
        <a:lstStyle/>
        <a:p>
          <a:endParaRPr lang="ru-RU"/>
        </a:p>
      </dgm:t>
    </dgm:pt>
    <dgm:pt modelId="{B55CA4B2-EAB0-46E2-BAF1-825241220D7B}" type="sibTrans" cxnId="{E2A0D0FD-E0C0-4400-80DB-D737AF7A0743}">
      <dgm:prSet/>
      <dgm:spPr/>
      <dgm:t>
        <a:bodyPr/>
        <a:lstStyle/>
        <a:p>
          <a:endParaRPr lang="ru-RU"/>
        </a:p>
      </dgm:t>
    </dgm:pt>
    <dgm:pt modelId="{7DBCFD4E-EAEA-4D8C-8FBE-12279CD74B18}">
      <dgm:prSet custT="1"/>
      <dgm:spPr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ИНФОРМАЦИОННАЯ</a:t>
          </a:r>
          <a:r>
            <a:rPr lang="ru-RU" sz="2000" b="1" baseline="0" dirty="0" smtClean="0">
              <a:latin typeface="Times New Roman" pitchFamily="18" charset="0"/>
              <a:cs typeface="Times New Roman" pitchFamily="18" charset="0"/>
            </a:rPr>
            <a:t> ГРАМОТНОСТЬ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F04B498-1DDC-4924-A258-7EBB6FE7EF23}" type="parTrans" cxnId="{9AB190A0-73F4-4E1F-872B-57794BEC4518}">
      <dgm:prSet/>
      <dgm:spPr/>
      <dgm:t>
        <a:bodyPr/>
        <a:lstStyle/>
        <a:p>
          <a:endParaRPr lang="ru-RU"/>
        </a:p>
      </dgm:t>
    </dgm:pt>
    <dgm:pt modelId="{E6EF3244-7313-4AEA-BD28-B7B4F237C672}" type="sibTrans" cxnId="{9AB190A0-73F4-4E1F-872B-57794BEC4518}">
      <dgm:prSet/>
      <dgm:spPr/>
      <dgm:t>
        <a:bodyPr/>
        <a:lstStyle/>
        <a:p>
          <a:endParaRPr lang="ru-RU"/>
        </a:p>
      </dgm:t>
    </dgm:pt>
    <dgm:pt modelId="{FDD8885E-75A4-4B4E-98A4-50373EED36A8}">
      <dgm:prSet custT="1"/>
      <dgm:spPr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ГЛОБАЛЬНЫЕ КОМПЕТЕНЦИИ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75D1FCBA-E96C-4C3D-9F76-E5CCCC74239C}" type="parTrans" cxnId="{19DD5748-1687-449F-B9DA-2983CC30A3A5}">
      <dgm:prSet/>
      <dgm:spPr/>
      <dgm:t>
        <a:bodyPr/>
        <a:lstStyle/>
        <a:p>
          <a:endParaRPr lang="ru-RU"/>
        </a:p>
      </dgm:t>
    </dgm:pt>
    <dgm:pt modelId="{4FC125ED-30DE-4E0A-BF43-9A881A67010F}" type="sibTrans" cxnId="{19DD5748-1687-449F-B9DA-2983CC30A3A5}">
      <dgm:prSet/>
      <dgm:spPr/>
      <dgm:t>
        <a:bodyPr/>
        <a:lstStyle/>
        <a:p>
          <a:endParaRPr lang="ru-RU"/>
        </a:p>
      </dgm:t>
    </dgm:pt>
    <dgm:pt modelId="{F70C2E34-48EC-4846-9C81-398540F92260}" type="pres">
      <dgm:prSet presAssocID="{118F1BDF-D43C-4F97-8F9E-EB778ACD269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1CF6EE-6471-4354-8C50-5DD50ECE19C4}" type="pres">
      <dgm:prSet presAssocID="{ABF35C0B-26F8-48B6-ADC6-05F8F48C099D}" presName="node" presStyleLbl="node1" presStyleIdx="0" presStyleCnt="7" custScaleX="141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DC6DF-377C-4E5F-BBF1-C746D5AB38E1}" type="pres">
      <dgm:prSet presAssocID="{C83821C0-3799-446E-AE64-D18E96DA7527}" presName="sibTrans" presStyleCnt="0"/>
      <dgm:spPr/>
    </dgm:pt>
    <dgm:pt modelId="{C4F56B62-0AC2-4CBB-9041-948A7A31E5CD}" type="pres">
      <dgm:prSet presAssocID="{D10C64CD-283B-479E-8A74-AE614E1EF0FB}" presName="node" presStyleLbl="node1" presStyleIdx="1" presStyleCnt="7" custScaleX="140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6B105E-6B42-495A-B02C-3B2A2B02A293}" type="pres">
      <dgm:prSet presAssocID="{2E919BF6-EF66-4278-A1B2-71D4641AC74F}" presName="sibTrans" presStyleCnt="0"/>
      <dgm:spPr/>
    </dgm:pt>
    <dgm:pt modelId="{72F42EF8-0AC2-4BDD-9545-1A1C0D7FAE7A}" type="pres">
      <dgm:prSet presAssocID="{7DBCFD4E-EAEA-4D8C-8FBE-12279CD74B18}" presName="node" presStyleLbl="node1" presStyleIdx="2" presStyleCnt="7" custScaleX="173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F1D881-7305-4B7A-AEF2-0A279F71AD5C}" type="pres">
      <dgm:prSet presAssocID="{E6EF3244-7313-4AEA-BD28-B7B4F237C672}" presName="sibTrans" presStyleCnt="0"/>
      <dgm:spPr/>
    </dgm:pt>
    <dgm:pt modelId="{E06505FE-E5F5-4870-B263-E9141E883E80}" type="pres">
      <dgm:prSet presAssocID="{2ABB7CB2-F599-40E9-A6EF-CBD2ADDCF5CA}" presName="node" presStyleLbl="node1" presStyleIdx="3" presStyleCnt="7" custScaleX="9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CAF2F-C4BD-4EA6-9459-9BC05B5B5B2B}" type="pres">
      <dgm:prSet presAssocID="{DE6D4C3E-5BCA-4CC1-A096-A23DE3C12D8C}" presName="sibTrans" presStyleCnt="0"/>
      <dgm:spPr/>
    </dgm:pt>
    <dgm:pt modelId="{B8B2C25F-5608-435A-B8E3-3D5F1C420A14}" type="pres">
      <dgm:prSet presAssocID="{2CE85BEF-A22B-4FEC-AA7A-102C05A73569}" presName="node" presStyleLbl="node1" presStyleIdx="4" presStyleCnt="7" custScaleX="129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D0EB3-7E30-4C48-B65C-E9158106A27A}" type="pres">
      <dgm:prSet presAssocID="{D5530217-69D9-484B-A69C-63427706A3FF}" presName="sibTrans" presStyleCnt="0"/>
      <dgm:spPr/>
    </dgm:pt>
    <dgm:pt modelId="{4D5BDD4B-59A0-4ED9-9D2F-B54B92F8088F}" type="pres">
      <dgm:prSet presAssocID="{FDD8885E-75A4-4B4E-98A4-50373EED36A8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BC45E-D7FF-4EE3-8FEA-3435A2FCB1B5}" type="pres">
      <dgm:prSet presAssocID="{4FC125ED-30DE-4E0A-BF43-9A881A67010F}" presName="sibTrans" presStyleCnt="0"/>
      <dgm:spPr/>
    </dgm:pt>
    <dgm:pt modelId="{95C84DEB-B57E-4AAB-9CE9-4B30E171633B}" type="pres">
      <dgm:prSet presAssocID="{B254A52D-ABFC-4515-B537-31E9100A537B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609093-1500-4080-8E6D-C9B40367832A}" type="presOf" srcId="{D10C64CD-283B-479E-8A74-AE614E1EF0FB}" destId="{C4F56B62-0AC2-4CBB-9041-948A7A31E5CD}" srcOrd="0" destOrd="0" presId="urn:microsoft.com/office/officeart/2005/8/layout/default#2"/>
    <dgm:cxn modelId="{7DCEA144-77B3-4F8D-832A-67C63A68EDCD}" srcId="{118F1BDF-D43C-4F97-8F9E-EB778ACD2698}" destId="{2CE85BEF-A22B-4FEC-AA7A-102C05A73569}" srcOrd="4" destOrd="0" parTransId="{09901B73-FFE8-4CC9-86A9-58BF8C6EBA4E}" sibTransId="{D5530217-69D9-484B-A69C-63427706A3FF}"/>
    <dgm:cxn modelId="{E2A0D0FD-E0C0-4400-80DB-D737AF7A0743}" srcId="{118F1BDF-D43C-4F97-8F9E-EB778ACD2698}" destId="{B254A52D-ABFC-4515-B537-31E9100A537B}" srcOrd="6" destOrd="0" parTransId="{FD3009B4-97D5-4BCB-A653-2B9FFF4257B6}" sibTransId="{B55CA4B2-EAB0-46E2-BAF1-825241220D7B}"/>
    <dgm:cxn modelId="{A6ABC1B6-253D-452D-A46D-3A4B168EF706}" srcId="{118F1BDF-D43C-4F97-8F9E-EB778ACD2698}" destId="{D10C64CD-283B-479E-8A74-AE614E1EF0FB}" srcOrd="1" destOrd="0" parTransId="{CED22C0B-73C3-4E1C-B2D2-72FDF25F8C2F}" sibTransId="{2E919BF6-EF66-4278-A1B2-71D4641AC74F}"/>
    <dgm:cxn modelId="{120C5EFE-6FFD-4355-B4D4-69591C4D3DC1}" srcId="{118F1BDF-D43C-4F97-8F9E-EB778ACD2698}" destId="{2ABB7CB2-F599-40E9-A6EF-CBD2ADDCF5CA}" srcOrd="3" destOrd="0" parTransId="{59B2673A-86B1-484C-B865-28D691E38515}" sibTransId="{DE6D4C3E-5BCA-4CC1-A096-A23DE3C12D8C}"/>
    <dgm:cxn modelId="{9A9AAAD8-75C5-44C9-B112-96FD5F89DE37}" type="presOf" srcId="{118F1BDF-D43C-4F97-8F9E-EB778ACD2698}" destId="{F70C2E34-48EC-4846-9C81-398540F92260}" srcOrd="0" destOrd="0" presId="urn:microsoft.com/office/officeart/2005/8/layout/default#2"/>
    <dgm:cxn modelId="{46A14D97-ABA1-4AB4-AC31-23A249697998}" type="presOf" srcId="{B254A52D-ABFC-4515-B537-31E9100A537B}" destId="{95C84DEB-B57E-4AAB-9CE9-4B30E171633B}" srcOrd="0" destOrd="0" presId="urn:microsoft.com/office/officeart/2005/8/layout/default#2"/>
    <dgm:cxn modelId="{931F28C4-B3A2-4F04-984C-3E7AF23D1E6D}" type="presOf" srcId="{7DBCFD4E-EAEA-4D8C-8FBE-12279CD74B18}" destId="{72F42EF8-0AC2-4BDD-9545-1A1C0D7FAE7A}" srcOrd="0" destOrd="0" presId="urn:microsoft.com/office/officeart/2005/8/layout/default#2"/>
    <dgm:cxn modelId="{9B5473D2-A5B5-4466-B86D-EC266D1C479B}" type="presOf" srcId="{FDD8885E-75A4-4B4E-98A4-50373EED36A8}" destId="{4D5BDD4B-59A0-4ED9-9D2F-B54B92F8088F}" srcOrd="0" destOrd="0" presId="urn:microsoft.com/office/officeart/2005/8/layout/default#2"/>
    <dgm:cxn modelId="{B9131DCE-ED41-4F30-9297-3C13EC39D5F8}" type="presOf" srcId="{2CE85BEF-A22B-4FEC-AA7A-102C05A73569}" destId="{B8B2C25F-5608-435A-B8E3-3D5F1C420A14}" srcOrd="0" destOrd="0" presId="urn:microsoft.com/office/officeart/2005/8/layout/default#2"/>
    <dgm:cxn modelId="{19DD5748-1687-449F-B9DA-2983CC30A3A5}" srcId="{118F1BDF-D43C-4F97-8F9E-EB778ACD2698}" destId="{FDD8885E-75A4-4B4E-98A4-50373EED36A8}" srcOrd="5" destOrd="0" parTransId="{75D1FCBA-E96C-4C3D-9F76-E5CCCC74239C}" sibTransId="{4FC125ED-30DE-4E0A-BF43-9A881A67010F}"/>
    <dgm:cxn modelId="{8C6474F5-3B21-4909-A159-FA1523E7ACEB}" type="presOf" srcId="{ABF35C0B-26F8-48B6-ADC6-05F8F48C099D}" destId="{3F1CF6EE-6471-4354-8C50-5DD50ECE19C4}" srcOrd="0" destOrd="0" presId="urn:microsoft.com/office/officeart/2005/8/layout/default#2"/>
    <dgm:cxn modelId="{9AB190A0-73F4-4E1F-872B-57794BEC4518}" srcId="{118F1BDF-D43C-4F97-8F9E-EB778ACD2698}" destId="{7DBCFD4E-EAEA-4D8C-8FBE-12279CD74B18}" srcOrd="2" destOrd="0" parTransId="{9F04B498-1DDC-4924-A258-7EBB6FE7EF23}" sibTransId="{E6EF3244-7313-4AEA-BD28-B7B4F237C672}"/>
    <dgm:cxn modelId="{BFC51850-A490-4F8F-AA60-D8E4C2CA4D2C}" srcId="{118F1BDF-D43C-4F97-8F9E-EB778ACD2698}" destId="{ABF35C0B-26F8-48B6-ADC6-05F8F48C099D}" srcOrd="0" destOrd="0" parTransId="{D0F67F68-D85D-4469-B451-47A245BEFA66}" sibTransId="{C83821C0-3799-446E-AE64-D18E96DA7527}"/>
    <dgm:cxn modelId="{A67525C2-0AB2-4856-96F9-A5FC42C56D9C}" type="presOf" srcId="{2ABB7CB2-F599-40E9-A6EF-CBD2ADDCF5CA}" destId="{E06505FE-E5F5-4870-B263-E9141E883E80}" srcOrd="0" destOrd="0" presId="urn:microsoft.com/office/officeart/2005/8/layout/default#2"/>
    <dgm:cxn modelId="{6C77D136-8121-4021-8C36-A89FEBDFC368}" type="presParOf" srcId="{F70C2E34-48EC-4846-9C81-398540F92260}" destId="{3F1CF6EE-6471-4354-8C50-5DD50ECE19C4}" srcOrd="0" destOrd="0" presId="urn:microsoft.com/office/officeart/2005/8/layout/default#2"/>
    <dgm:cxn modelId="{818F2F45-0060-42D6-9151-8BEE7017D0A8}" type="presParOf" srcId="{F70C2E34-48EC-4846-9C81-398540F92260}" destId="{F59DC6DF-377C-4E5F-BBF1-C746D5AB38E1}" srcOrd="1" destOrd="0" presId="urn:microsoft.com/office/officeart/2005/8/layout/default#2"/>
    <dgm:cxn modelId="{07E0C8B1-639C-410B-A1CC-CC499958C896}" type="presParOf" srcId="{F70C2E34-48EC-4846-9C81-398540F92260}" destId="{C4F56B62-0AC2-4CBB-9041-948A7A31E5CD}" srcOrd="2" destOrd="0" presId="urn:microsoft.com/office/officeart/2005/8/layout/default#2"/>
    <dgm:cxn modelId="{E82AD72F-9CE0-48D1-94A3-809518407BA0}" type="presParOf" srcId="{F70C2E34-48EC-4846-9C81-398540F92260}" destId="{726B105E-6B42-495A-B02C-3B2A2B02A293}" srcOrd="3" destOrd="0" presId="urn:microsoft.com/office/officeart/2005/8/layout/default#2"/>
    <dgm:cxn modelId="{DB1F2E24-34B7-4E20-97A1-7CB3F2A56EA2}" type="presParOf" srcId="{F70C2E34-48EC-4846-9C81-398540F92260}" destId="{72F42EF8-0AC2-4BDD-9545-1A1C0D7FAE7A}" srcOrd="4" destOrd="0" presId="urn:microsoft.com/office/officeart/2005/8/layout/default#2"/>
    <dgm:cxn modelId="{ECF94E31-29AE-4886-A0BC-C92D68DEDDB1}" type="presParOf" srcId="{F70C2E34-48EC-4846-9C81-398540F92260}" destId="{14F1D881-7305-4B7A-AEF2-0A279F71AD5C}" srcOrd="5" destOrd="0" presId="urn:microsoft.com/office/officeart/2005/8/layout/default#2"/>
    <dgm:cxn modelId="{AB342402-1D64-4C51-AC29-3CBE78FA9E75}" type="presParOf" srcId="{F70C2E34-48EC-4846-9C81-398540F92260}" destId="{E06505FE-E5F5-4870-B263-E9141E883E80}" srcOrd="6" destOrd="0" presId="urn:microsoft.com/office/officeart/2005/8/layout/default#2"/>
    <dgm:cxn modelId="{8C54F6BC-2C45-4CC1-930A-EEA85F2E06CD}" type="presParOf" srcId="{F70C2E34-48EC-4846-9C81-398540F92260}" destId="{DE2CAF2F-C4BD-4EA6-9459-9BC05B5B5B2B}" srcOrd="7" destOrd="0" presId="urn:microsoft.com/office/officeart/2005/8/layout/default#2"/>
    <dgm:cxn modelId="{98703171-EC78-46D0-9735-D7B9A31846B2}" type="presParOf" srcId="{F70C2E34-48EC-4846-9C81-398540F92260}" destId="{B8B2C25F-5608-435A-B8E3-3D5F1C420A14}" srcOrd="8" destOrd="0" presId="urn:microsoft.com/office/officeart/2005/8/layout/default#2"/>
    <dgm:cxn modelId="{AC4B49A2-FE06-4505-B6DD-DCA6DBA3C495}" type="presParOf" srcId="{F70C2E34-48EC-4846-9C81-398540F92260}" destId="{C89D0EB3-7E30-4C48-B65C-E9158106A27A}" srcOrd="9" destOrd="0" presId="urn:microsoft.com/office/officeart/2005/8/layout/default#2"/>
    <dgm:cxn modelId="{EE34FA3B-680B-455D-A857-04E741B72965}" type="presParOf" srcId="{F70C2E34-48EC-4846-9C81-398540F92260}" destId="{4D5BDD4B-59A0-4ED9-9D2F-B54B92F8088F}" srcOrd="10" destOrd="0" presId="urn:microsoft.com/office/officeart/2005/8/layout/default#2"/>
    <dgm:cxn modelId="{3402E0D1-9A07-4713-8444-22085C6889E1}" type="presParOf" srcId="{F70C2E34-48EC-4846-9C81-398540F92260}" destId="{016BC45E-D7FF-4EE3-8FEA-3435A2FCB1B5}" srcOrd="11" destOrd="0" presId="urn:microsoft.com/office/officeart/2005/8/layout/default#2"/>
    <dgm:cxn modelId="{E5653202-6551-48C5-8F45-8FEAF14450A8}" type="presParOf" srcId="{F70C2E34-48EC-4846-9C81-398540F92260}" destId="{95C84DEB-B57E-4AAB-9CE9-4B30E171633B}" srcOrd="1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CF6EE-6471-4354-8C50-5DD50ECE19C4}">
      <dsp:nvSpPr>
        <dsp:cNvPr id="0" name=""/>
        <dsp:cNvSpPr/>
      </dsp:nvSpPr>
      <dsp:spPr>
        <a:xfrm>
          <a:off x="759518" y="795"/>
          <a:ext cx="3564062" cy="1507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ЧИТАТЕЛЬСКАЯ ГРАМОТНОСТЬ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9518" y="795"/>
        <a:ext cx="3564062" cy="1507810"/>
      </dsp:txXfrm>
    </dsp:sp>
    <dsp:sp modelId="{C4F56B62-0AC2-4CBB-9041-948A7A31E5CD}">
      <dsp:nvSpPr>
        <dsp:cNvPr id="0" name=""/>
        <dsp:cNvSpPr/>
      </dsp:nvSpPr>
      <dsp:spPr>
        <a:xfrm>
          <a:off x="4574882" y="795"/>
          <a:ext cx="3523879" cy="1507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МАТЕМАТИЧЕКАЯ ГРАМОТНОСТЬ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74882" y="795"/>
        <a:ext cx="3523879" cy="1507810"/>
      </dsp:txXfrm>
    </dsp:sp>
    <dsp:sp modelId="{72F42EF8-0AC2-4BDD-9545-1A1C0D7FAE7A}">
      <dsp:nvSpPr>
        <dsp:cNvPr id="0" name=""/>
        <dsp:cNvSpPr/>
      </dsp:nvSpPr>
      <dsp:spPr>
        <a:xfrm>
          <a:off x="935768" y="1759907"/>
          <a:ext cx="4358000" cy="1507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ИНФОРМАЦИОННАЯ</a:t>
          </a:r>
          <a:r>
            <a:rPr lang="ru-RU" sz="2000" b="1" kern="1200" baseline="0" dirty="0" smtClean="0">
              <a:latin typeface="Times New Roman" pitchFamily="18" charset="0"/>
              <a:cs typeface="Times New Roman" pitchFamily="18" charset="0"/>
            </a:rPr>
            <a:t> ГРАМОТНОСТЬ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35768" y="1759907"/>
        <a:ext cx="4358000" cy="1507810"/>
      </dsp:txXfrm>
    </dsp:sp>
    <dsp:sp modelId="{E06505FE-E5F5-4870-B263-E9141E883E80}">
      <dsp:nvSpPr>
        <dsp:cNvPr id="0" name=""/>
        <dsp:cNvSpPr/>
      </dsp:nvSpPr>
      <dsp:spPr>
        <a:xfrm>
          <a:off x="5545070" y="1759907"/>
          <a:ext cx="2377440" cy="1507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ЕСТЕСТВЕННОНАУЧНАЯ ГРАМОТНОСТЬ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45070" y="1759907"/>
        <a:ext cx="2377440" cy="1507810"/>
      </dsp:txXfrm>
    </dsp:sp>
    <dsp:sp modelId="{B8B2C25F-5608-435A-B8E3-3D5F1C420A14}">
      <dsp:nvSpPr>
        <dsp:cNvPr id="0" name=""/>
        <dsp:cNvSpPr/>
      </dsp:nvSpPr>
      <dsp:spPr>
        <a:xfrm>
          <a:off x="32665" y="3519020"/>
          <a:ext cx="3264309" cy="1507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ФИНАНСОВАЯ ГРАМОТНОСТЬ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665" y="3519020"/>
        <a:ext cx="3264309" cy="1507810"/>
      </dsp:txXfrm>
    </dsp:sp>
    <dsp:sp modelId="{4D5BDD4B-59A0-4ED9-9D2F-B54B92F8088F}">
      <dsp:nvSpPr>
        <dsp:cNvPr id="0" name=""/>
        <dsp:cNvSpPr/>
      </dsp:nvSpPr>
      <dsp:spPr>
        <a:xfrm>
          <a:off x="3548276" y="3519020"/>
          <a:ext cx="2513017" cy="1507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ГЛОБАЛЬНЫЕ КОМПЕТЕНЦИИ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8276" y="3519020"/>
        <a:ext cx="2513017" cy="1507810"/>
      </dsp:txXfrm>
    </dsp:sp>
    <dsp:sp modelId="{95C84DEB-B57E-4AAB-9CE9-4B30E171633B}">
      <dsp:nvSpPr>
        <dsp:cNvPr id="0" name=""/>
        <dsp:cNvSpPr/>
      </dsp:nvSpPr>
      <dsp:spPr>
        <a:xfrm>
          <a:off x="6312596" y="3519020"/>
          <a:ext cx="2513017" cy="15078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РЕШЕНИЕ ПРОБЛЕМ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12596" y="3519020"/>
        <a:ext cx="2513017" cy="1507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сб 19.02.22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pisa-2018" TargetMode="External"/><Relationship Id="rId3" Type="http://schemas.openxmlformats.org/officeDocument/2006/relationships/hyperlink" Target="https://fioco.ru/pisa-2003" TargetMode="External"/><Relationship Id="rId7" Type="http://schemas.openxmlformats.org/officeDocument/2006/relationships/hyperlink" Target="https://fioco.ru/pisa-2015" TargetMode="External"/><Relationship Id="rId2" Type="http://schemas.openxmlformats.org/officeDocument/2006/relationships/hyperlink" Target="https://fioco.ru/pisa-20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oco.ru/PISA-2012" TargetMode="External"/><Relationship Id="rId5" Type="http://schemas.openxmlformats.org/officeDocument/2006/relationships/hyperlink" Target="https://fioco.ru/pisa-2009" TargetMode="External"/><Relationship Id="rId4" Type="http://schemas.openxmlformats.org/officeDocument/2006/relationships/hyperlink" Target="https://fioco.ru/pisa-200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pisa-2003" TargetMode="External"/><Relationship Id="rId7" Type="http://schemas.openxmlformats.org/officeDocument/2006/relationships/hyperlink" Target="https://fioco.ru/pisa-2015" TargetMode="External"/><Relationship Id="rId2" Type="http://schemas.openxmlformats.org/officeDocument/2006/relationships/hyperlink" Target="https://fioco.ru/pisa-20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oco.ru/PISA-2012" TargetMode="External"/><Relationship Id="rId5" Type="http://schemas.openxmlformats.org/officeDocument/2006/relationships/hyperlink" Target="https://fioco.ru/pisa-2009" TargetMode="External"/><Relationship Id="rId4" Type="http://schemas.openxmlformats.org/officeDocument/2006/relationships/hyperlink" Target="https://fioco.ru/pisa-2006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00364" y="285728"/>
            <a:ext cx="6000792" cy="4143404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Педагогический совет </a:t>
            </a:r>
            <a:br>
              <a:rPr lang="ru-RU" sz="32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«Формирование функциональной грамотности обучающихся»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6000768"/>
            <a:ext cx="5646714" cy="857232"/>
          </a:xfrm>
        </p:spPr>
        <p:txBody>
          <a:bodyPr/>
          <a:lstStyle/>
          <a:p>
            <a:r>
              <a:rPr lang="ru-RU" i="1" dirty="0" smtClean="0"/>
              <a:t>28 декабря 2021 г</a:t>
            </a:r>
            <a:endParaRPr lang="ru-RU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14290"/>
            <a:ext cx="7992888" cy="62414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Коммуникация, сотрудничество, критическое мышление, креативность – вот главные качества, которыми должны овладеть обучающиеся 21 века</a:t>
            </a:r>
          </a:p>
          <a:p>
            <a:pPr marL="0" indent="0">
              <a:buNone/>
            </a:pPr>
            <a:endParaRPr lang="ru-RU" sz="2800" b="1" cap="all" dirty="0" smtClean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28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002060"/>
                </a:solidFill>
                <a:ea typeface="+mj-ea"/>
                <a:cs typeface="+mj-cs"/>
              </a:rPr>
              <a:t>зачем </a:t>
            </a:r>
            <a:r>
              <a:rPr lang="ru-RU" sz="28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002060"/>
                </a:solidFill>
                <a:ea typeface="+mj-ea"/>
                <a:cs typeface="+mj-cs"/>
              </a:rPr>
              <a:t>учить? </a:t>
            </a:r>
            <a:r>
              <a:rPr lang="ru-RU" sz="28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002060"/>
                </a:solidFill>
                <a:ea typeface="+mj-ea"/>
                <a:cs typeface="+mj-cs"/>
              </a:rPr>
              <a:t>как </a:t>
            </a:r>
            <a:r>
              <a:rPr lang="ru-RU" sz="28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002060"/>
                </a:solidFill>
                <a:ea typeface="+mj-ea"/>
                <a:cs typeface="+mj-cs"/>
              </a:rPr>
              <a:t>учить? </a:t>
            </a:r>
            <a:br>
              <a:rPr lang="ru-RU" sz="28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002060"/>
                </a:solidFill>
                <a:ea typeface="+mj-ea"/>
                <a:cs typeface="+mj-cs"/>
              </a:rPr>
            </a:br>
            <a:r>
              <a:rPr lang="ru-RU" sz="28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002060"/>
                </a:solidFill>
                <a:ea typeface="+mj-ea"/>
                <a:cs typeface="+mj-cs"/>
              </a:rPr>
              <a:t>А главное - как </a:t>
            </a:r>
            <a:r>
              <a:rPr lang="ru-RU" sz="28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002060"/>
                </a:solidFill>
                <a:ea typeface="+mj-ea"/>
                <a:cs typeface="+mj-cs"/>
              </a:rPr>
              <a:t>учить результативно</a:t>
            </a:r>
            <a:r>
              <a:rPr lang="ru-RU" sz="28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002060"/>
                </a:solidFill>
                <a:ea typeface="+mj-ea"/>
                <a:cs typeface="+mj-cs"/>
              </a:rPr>
              <a:t>?</a:t>
            </a:r>
            <a:endParaRPr lang="ru-RU" dirty="0"/>
          </a:p>
        </p:txBody>
      </p:sp>
      <p:pic>
        <p:nvPicPr>
          <p:cNvPr id="25602" name="Picture 2" descr="C:\Users\НАТАЛЬЯ\Downloads\mitsk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3340716"/>
            <a:ext cx="7034566" cy="3517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186766" cy="394316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Решение: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643192" cy="552706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На заседаниях </a:t>
            </a:r>
            <a:r>
              <a:rPr lang="ru-RU" dirty="0" smtClean="0">
                <a:solidFill>
                  <a:srgbClr val="002060"/>
                </a:solidFill>
              </a:rPr>
              <a:t>методического объединения учителей – предметников изучить </a:t>
            </a:r>
            <a:r>
              <a:rPr lang="ru-RU" dirty="0" smtClean="0">
                <a:solidFill>
                  <a:srgbClr val="002060"/>
                </a:solidFill>
              </a:rPr>
              <a:t>опыт педагогов по формированию функциональной грамотности обучающихся в рамках предметных областей      </a:t>
            </a:r>
          </a:p>
          <a:p>
            <a:pPr marL="0" indent="0">
              <a:buNone/>
            </a:pP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smtClean="0">
                <a:solidFill>
                  <a:srgbClr val="002060"/>
                </a:solidFill>
              </a:rPr>
              <a:t>                                                     </a:t>
            </a:r>
            <a:r>
              <a:rPr lang="ru-RU" sz="1600" i="1" dirty="0" smtClean="0">
                <a:solidFill>
                  <a:srgbClr val="002060"/>
                </a:solidFill>
              </a:rPr>
              <a:t>(</a:t>
            </a:r>
            <a:r>
              <a:rPr lang="ru-RU" sz="1600" i="1" dirty="0" err="1" smtClean="0">
                <a:solidFill>
                  <a:srgbClr val="002060"/>
                </a:solidFill>
              </a:rPr>
              <a:t>отв</a:t>
            </a:r>
            <a:r>
              <a:rPr lang="ru-RU" sz="1600" i="1" dirty="0" smtClean="0">
                <a:solidFill>
                  <a:srgbClr val="002060"/>
                </a:solidFill>
              </a:rPr>
              <a:t>: </a:t>
            </a:r>
            <a:r>
              <a:rPr lang="ru-RU" sz="1600" i="1" dirty="0" smtClean="0">
                <a:solidFill>
                  <a:srgbClr val="002060"/>
                </a:solidFill>
              </a:rPr>
              <a:t>руководитель МО учителей – предметников, 2 полугодие 2021 -2022 </a:t>
            </a:r>
            <a:r>
              <a:rPr lang="ru-RU" sz="1600" i="1" dirty="0" err="1" smtClean="0">
                <a:solidFill>
                  <a:srgbClr val="002060"/>
                </a:solidFill>
              </a:rPr>
              <a:t>уч</a:t>
            </a:r>
            <a:r>
              <a:rPr lang="ru-RU" sz="1600" i="1" dirty="0" smtClean="0">
                <a:solidFill>
                  <a:srgbClr val="002060"/>
                </a:solidFill>
              </a:rPr>
              <a:t> год)</a:t>
            </a:r>
            <a:endParaRPr lang="ru-RU" sz="1600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На родительском собрании провести информирование родителей о формировании функциональной грамотности обучающихся</a:t>
            </a:r>
          </a:p>
          <a:p>
            <a:pPr marL="0" indent="0">
              <a:buNone/>
            </a:pP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smtClean="0">
                <a:solidFill>
                  <a:srgbClr val="002060"/>
                </a:solidFill>
              </a:rPr>
              <a:t>                                  </a:t>
            </a:r>
            <a:r>
              <a:rPr lang="ru-RU" sz="1600" i="1" dirty="0" smtClean="0">
                <a:solidFill>
                  <a:srgbClr val="002060"/>
                </a:solidFill>
              </a:rPr>
              <a:t>(</a:t>
            </a:r>
            <a:r>
              <a:rPr lang="ru-RU" sz="1600" i="1" dirty="0" err="1" smtClean="0">
                <a:solidFill>
                  <a:srgbClr val="002060"/>
                </a:solidFill>
              </a:rPr>
              <a:t>отв</a:t>
            </a:r>
            <a:r>
              <a:rPr lang="ru-RU" sz="1600" i="1" dirty="0" smtClean="0">
                <a:solidFill>
                  <a:srgbClr val="002060"/>
                </a:solidFill>
              </a:rPr>
              <a:t>: </a:t>
            </a:r>
            <a:r>
              <a:rPr lang="ru-RU" sz="1600" i="1" dirty="0" err="1" smtClean="0">
                <a:solidFill>
                  <a:srgbClr val="002060"/>
                </a:solidFill>
              </a:rPr>
              <a:t>кл</a:t>
            </a:r>
            <a:r>
              <a:rPr lang="ru-RU" sz="1600" i="1" dirty="0" smtClean="0">
                <a:solidFill>
                  <a:srgbClr val="002060"/>
                </a:solidFill>
              </a:rPr>
              <a:t>. руководители. Родительское собрание №</a:t>
            </a:r>
            <a:r>
              <a:rPr lang="ru-RU" sz="1600" i="1" dirty="0" smtClean="0">
                <a:solidFill>
                  <a:srgbClr val="002060"/>
                </a:solidFill>
              </a:rPr>
              <a:t>»3)</a:t>
            </a:r>
            <a:endParaRPr lang="ru-RU" sz="1600" i="1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Всем педагогам апробировать и внедрять технологии, обеспечивающие формирование функциональной грамотности</a:t>
            </a:r>
          </a:p>
          <a:p>
            <a:pPr marL="0" indent="0">
              <a:buNone/>
            </a:pPr>
            <a:r>
              <a:rPr lang="ru-RU" sz="1800" i="1" dirty="0" smtClean="0">
                <a:solidFill>
                  <a:srgbClr val="002060"/>
                </a:solidFill>
              </a:rPr>
              <a:t>                                                                    </a:t>
            </a:r>
            <a:r>
              <a:rPr lang="ru-RU" sz="1600" i="1" dirty="0" smtClean="0">
                <a:solidFill>
                  <a:srgbClr val="002060"/>
                </a:solidFill>
              </a:rPr>
              <a:t>(</a:t>
            </a:r>
            <a:r>
              <a:rPr lang="ru-RU" sz="1600" i="1" dirty="0" err="1" smtClean="0">
                <a:solidFill>
                  <a:srgbClr val="002060"/>
                </a:solidFill>
              </a:rPr>
              <a:t>отв</a:t>
            </a:r>
            <a:r>
              <a:rPr lang="ru-RU" sz="1600" i="1" dirty="0" smtClean="0">
                <a:solidFill>
                  <a:srgbClr val="002060"/>
                </a:solidFill>
              </a:rPr>
              <a:t>: все педагоги, постоянно</a:t>
            </a:r>
            <a:r>
              <a:rPr lang="ru-RU" sz="1600" i="1" dirty="0">
                <a:solidFill>
                  <a:srgbClr val="002060"/>
                </a:solidFill>
              </a:rPr>
              <a:t>) </a:t>
            </a:r>
            <a:endParaRPr lang="ru-RU" sz="1600" i="1" dirty="0" smtClean="0">
              <a:solidFill>
                <a:srgbClr val="002060"/>
              </a:solidFill>
            </a:endParaRPr>
          </a:p>
          <a:p>
            <a:r>
              <a:rPr lang="ru-RU" i="1" dirty="0" smtClean="0">
                <a:solidFill>
                  <a:srgbClr val="002060"/>
                </a:solidFill>
              </a:rPr>
              <a:t>В рамках предметных недель провести открытые уроки, демонстрирующие разнообразные формы, методы, формирующие функциональную грамотность</a:t>
            </a:r>
          </a:p>
          <a:p>
            <a:pPr marL="0" indent="0">
              <a:buNone/>
            </a:pPr>
            <a:r>
              <a:rPr lang="ru-RU" sz="1800" i="1" dirty="0">
                <a:solidFill>
                  <a:srgbClr val="002060"/>
                </a:solidFill>
              </a:rPr>
              <a:t> </a:t>
            </a:r>
            <a:r>
              <a:rPr lang="ru-RU" sz="1800" i="1" dirty="0" smtClean="0">
                <a:solidFill>
                  <a:srgbClr val="002060"/>
                </a:solidFill>
              </a:rPr>
              <a:t>                                                  </a:t>
            </a:r>
            <a:r>
              <a:rPr lang="ru-RU" sz="1600" i="1" dirty="0" smtClean="0">
                <a:solidFill>
                  <a:srgbClr val="002060"/>
                </a:solidFill>
              </a:rPr>
              <a:t>(</a:t>
            </a:r>
            <a:r>
              <a:rPr lang="ru-RU" sz="1600" i="1" dirty="0" err="1" smtClean="0">
                <a:solidFill>
                  <a:srgbClr val="002060"/>
                </a:solidFill>
              </a:rPr>
              <a:t>отв</a:t>
            </a:r>
            <a:r>
              <a:rPr lang="ru-RU" sz="1600" i="1" dirty="0" smtClean="0">
                <a:solidFill>
                  <a:srgbClr val="002060"/>
                </a:solidFill>
              </a:rPr>
              <a:t>: </a:t>
            </a:r>
            <a:r>
              <a:rPr lang="ru-RU" sz="1600" i="1" dirty="0" err="1" smtClean="0">
                <a:solidFill>
                  <a:srgbClr val="002060"/>
                </a:solidFill>
              </a:rPr>
              <a:t>руков</a:t>
            </a:r>
            <a:r>
              <a:rPr lang="ru-RU" sz="1600" i="1" dirty="0" smtClean="0">
                <a:solidFill>
                  <a:srgbClr val="002060"/>
                </a:solidFill>
              </a:rPr>
              <a:t>. </a:t>
            </a:r>
            <a:r>
              <a:rPr lang="ru-RU" sz="1600" i="1" dirty="0" smtClean="0">
                <a:solidFill>
                  <a:srgbClr val="002060"/>
                </a:solidFill>
              </a:rPr>
              <a:t>МО учителей - предметников, </a:t>
            </a:r>
            <a:r>
              <a:rPr lang="ru-RU" sz="1600" i="1" dirty="0" smtClean="0">
                <a:solidFill>
                  <a:srgbClr val="002060"/>
                </a:solidFill>
              </a:rPr>
              <a:t>в течение года)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Создать банк заданий, отвечающих формированию функциональной грамотности обучающихся</a:t>
            </a:r>
          </a:p>
          <a:p>
            <a:pPr marL="0" indent="0">
              <a:buNone/>
            </a:pP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sz="1600" i="1" dirty="0" smtClean="0">
                <a:solidFill>
                  <a:srgbClr val="002060"/>
                </a:solidFill>
              </a:rPr>
              <a:t>                                                                    (</a:t>
            </a:r>
            <a:r>
              <a:rPr lang="ru-RU" sz="1600" i="1" dirty="0" err="1" smtClean="0">
                <a:solidFill>
                  <a:srgbClr val="002060"/>
                </a:solidFill>
              </a:rPr>
              <a:t>отв</a:t>
            </a:r>
            <a:r>
              <a:rPr lang="ru-RU" sz="1600" i="1" dirty="0" smtClean="0">
                <a:solidFill>
                  <a:srgbClr val="002060"/>
                </a:solidFill>
              </a:rPr>
              <a:t>: </a:t>
            </a:r>
            <a:r>
              <a:rPr lang="ru-RU" sz="1600" i="1" dirty="0" smtClean="0">
                <a:solidFill>
                  <a:srgbClr val="002060"/>
                </a:solidFill>
              </a:rPr>
              <a:t>педагоги)</a:t>
            </a:r>
            <a:endParaRPr lang="ru-RU" sz="1600" i="1" dirty="0">
              <a:solidFill>
                <a:srgbClr val="002060"/>
              </a:solidFill>
            </a:endParaRPr>
          </a:p>
          <a:p>
            <a:r>
              <a:rPr lang="ru-RU" sz="2900" i="1" dirty="0" smtClean="0">
                <a:solidFill>
                  <a:srgbClr val="002060"/>
                </a:solidFill>
              </a:rPr>
              <a:t>Всем педагогам пройти курсы повышения квалификации по функциональной грамотности.</a:t>
            </a: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                                                     </a:t>
            </a:r>
            <a:r>
              <a:rPr lang="ru-RU" sz="1800" i="1" dirty="0" smtClean="0">
                <a:solidFill>
                  <a:srgbClr val="002060"/>
                </a:solidFill>
              </a:rPr>
              <a:t>(</a:t>
            </a:r>
            <a:r>
              <a:rPr lang="ru-RU" sz="1800" i="1" dirty="0" err="1" smtClean="0">
                <a:solidFill>
                  <a:srgbClr val="002060"/>
                </a:solidFill>
              </a:rPr>
              <a:t>отв</a:t>
            </a:r>
            <a:r>
              <a:rPr lang="ru-RU" sz="1800" i="1" dirty="0" smtClean="0">
                <a:solidFill>
                  <a:srgbClr val="002060"/>
                </a:solidFill>
              </a:rPr>
              <a:t>:  заместитель директора по УВР, педагоги , в течение года)</a:t>
            </a: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                                        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i="1" dirty="0" smtClean="0">
                <a:solidFill>
                  <a:srgbClr val="002060"/>
                </a:solidFill>
              </a:rPr>
              <a:t>    </a:t>
            </a:r>
            <a:endParaRPr lang="ru-RU" sz="16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7239000" cy="595569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Функциональная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грамотность</a:t>
            </a:r>
            <a:r>
              <a:rPr lang="ru-RU" dirty="0" smtClean="0">
                <a:solidFill>
                  <a:srgbClr val="002060"/>
                </a:solidFill>
              </a:rPr>
              <a:t> – тот уровень образованности, который может быть достигнут  </a:t>
            </a:r>
            <a:r>
              <a:rPr lang="ru-RU" b="1" dirty="0" smtClean="0">
                <a:solidFill>
                  <a:srgbClr val="002060"/>
                </a:solidFill>
              </a:rPr>
              <a:t>обучающимися</a:t>
            </a:r>
            <a:r>
              <a:rPr lang="ru-RU" dirty="0" smtClean="0">
                <a:solidFill>
                  <a:srgbClr val="002060"/>
                </a:solidFill>
              </a:rPr>
              <a:t> за время обучения в школе, и предполагает способность человека решать стандартные жизненные задачи в различных сферах жизни и деятельности на основе преимущественно полученных знаний.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НАТАЛЬЯ\Downloads\slide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429652" cy="6322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7239000" cy="366967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Международная программа по оценке </a:t>
            </a:r>
            <a:r>
              <a:rPr lang="ru-RU" b="1" dirty="0" smtClean="0">
                <a:solidFill>
                  <a:srgbClr val="002060"/>
                </a:solidFill>
              </a:rPr>
              <a:t>образовательных достижений учащихся</a:t>
            </a:r>
            <a:r>
              <a:rPr lang="ru-RU" dirty="0" smtClean="0">
                <a:solidFill>
                  <a:srgbClr val="002060"/>
                </a:solidFill>
              </a:rPr>
              <a:t> (</a:t>
            </a:r>
            <a:r>
              <a:rPr lang="ru-RU" dirty="0" err="1" smtClean="0">
                <a:solidFill>
                  <a:srgbClr val="002060"/>
                </a:solidFill>
              </a:rPr>
              <a:t>Programme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for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International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Student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Assessment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НАТАЛЬЯ\Downloads\6lbnUQVyBA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42852"/>
            <a:ext cx="5748330" cy="25690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28662" y="4500570"/>
            <a:ext cx="8072478" cy="224676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srgbClr val="76767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«PISA – значительно больше, чем просто рейтинг: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это показатель того, насколько хорошо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национальные системы образования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готовят молодых людей к завтрашнему дню»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Анхель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Гурриа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генеральный секретарь ОЭСР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</a:rPr>
              <a:t>Организации Экономического Содействия и Развития)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14290"/>
            <a:ext cx="8893652" cy="1071570"/>
          </a:xfr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</a:rPr>
              <a:t>Циклы исследования PISA: 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2000</a:t>
            </a:r>
            <a:r>
              <a:rPr lang="ru-RU" sz="2000" dirty="0" smtClean="0">
                <a:solidFill>
                  <a:srgbClr val="002060"/>
                </a:solidFill>
              </a:rPr>
              <a:t>, </a:t>
            </a:r>
            <a:r>
              <a:rPr lang="ru-RU" sz="2000" dirty="0" smtClean="0">
                <a:solidFill>
                  <a:srgbClr val="002060"/>
                </a:solidFill>
                <a:hlinkClick r:id="rId3"/>
              </a:rPr>
              <a:t>2003</a:t>
            </a:r>
            <a:r>
              <a:rPr lang="ru-RU" sz="2000" dirty="0" smtClean="0">
                <a:solidFill>
                  <a:srgbClr val="002060"/>
                </a:solidFill>
              </a:rPr>
              <a:t>, </a:t>
            </a:r>
            <a:r>
              <a:rPr lang="ru-RU" sz="2000" dirty="0" smtClean="0">
                <a:solidFill>
                  <a:srgbClr val="002060"/>
                </a:solidFill>
                <a:hlinkClick r:id="rId4"/>
              </a:rPr>
              <a:t>2006</a:t>
            </a:r>
            <a:r>
              <a:rPr lang="ru-RU" sz="2000" dirty="0" smtClean="0">
                <a:solidFill>
                  <a:srgbClr val="002060"/>
                </a:solidFill>
              </a:rPr>
              <a:t>, </a:t>
            </a:r>
            <a:r>
              <a:rPr lang="ru-RU" sz="2000" dirty="0" smtClean="0">
                <a:solidFill>
                  <a:srgbClr val="002060"/>
                </a:solidFill>
                <a:hlinkClick r:id="rId5"/>
              </a:rPr>
              <a:t>2009</a:t>
            </a:r>
            <a:r>
              <a:rPr lang="ru-RU" sz="2000" dirty="0" smtClean="0">
                <a:solidFill>
                  <a:srgbClr val="002060"/>
                </a:solidFill>
              </a:rPr>
              <a:t>, </a:t>
            </a:r>
            <a:r>
              <a:rPr lang="ru-RU" sz="2000" dirty="0" smtClean="0">
                <a:solidFill>
                  <a:srgbClr val="002060"/>
                </a:solidFill>
                <a:hlinkClick r:id="rId6"/>
              </a:rPr>
              <a:t>2012</a:t>
            </a:r>
            <a:r>
              <a:rPr lang="ru-RU" sz="2000" dirty="0" smtClean="0">
                <a:solidFill>
                  <a:srgbClr val="002060"/>
                </a:solidFill>
              </a:rPr>
              <a:t>, </a:t>
            </a:r>
            <a:r>
              <a:rPr lang="ru-RU" sz="2000" dirty="0" smtClean="0">
                <a:solidFill>
                  <a:srgbClr val="002060"/>
                </a:solidFill>
                <a:hlinkClick r:id="rId7"/>
              </a:rPr>
              <a:t>2015</a:t>
            </a:r>
            <a:r>
              <a:rPr lang="ru-RU" sz="2000" dirty="0" smtClean="0">
                <a:solidFill>
                  <a:srgbClr val="002060"/>
                </a:solidFill>
              </a:rPr>
              <a:t>, </a:t>
            </a:r>
            <a:r>
              <a:rPr lang="ru-RU" sz="2000" u="sng" dirty="0" smtClean="0">
                <a:solidFill>
                  <a:srgbClr val="002060"/>
                </a:solidFill>
                <a:hlinkClick r:id="rId8"/>
              </a:rPr>
              <a:t>2018</a:t>
            </a:r>
            <a:r>
              <a:rPr lang="ru-RU" sz="2000" u="sng" dirty="0" smtClean="0">
                <a:solidFill>
                  <a:srgbClr val="002060"/>
                </a:solidFill>
              </a:rPr>
              <a:t>, 2021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9721"/>
          <a:ext cx="8258204" cy="31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9102"/>
                <a:gridCol w="4129102"/>
              </a:tblGrid>
              <a:tr h="397075">
                <a:tc>
                  <a:txBody>
                    <a:bodyPr/>
                    <a:lstStyle/>
                    <a:p>
                      <a:pPr algn="just" fontAlgn="ctr"/>
                      <a:r>
                        <a:rPr lang="ru-RU" b="1" dirty="0">
                          <a:latin typeface="Verdana"/>
                        </a:rPr>
                        <a:t>      </a:t>
                      </a:r>
                      <a:r>
                        <a:rPr lang="ru-RU" b="1" dirty="0" smtClean="0">
                          <a:latin typeface="Verdana"/>
                        </a:rPr>
                        <a:t> </a:t>
                      </a:r>
                      <a:r>
                        <a:rPr lang="ru-RU" b="1" dirty="0">
                          <a:latin typeface="Verdana"/>
                        </a:rPr>
                        <a:t>Цикл  исследования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b="1" dirty="0" smtClean="0">
                          <a:latin typeface="Verdana"/>
                        </a:rPr>
                        <a:t>Количество</a:t>
                      </a:r>
                      <a:r>
                        <a:rPr lang="ru-RU" b="1" baseline="0" dirty="0" smtClean="0">
                          <a:latin typeface="Verdana"/>
                        </a:rPr>
                        <a:t> </a:t>
                      </a:r>
                      <a:r>
                        <a:rPr lang="ru-RU" b="1" dirty="0" smtClean="0">
                          <a:latin typeface="Verdana"/>
                        </a:rPr>
                        <a:t>стран-участниц</a:t>
                      </a:r>
                      <a:endParaRPr lang="ru-RU" dirty="0"/>
                    </a:p>
                  </a:txBody>
                  <a:tcPr anchor="ctr"/>
                </a:tc>
              </a:tr>
              <a:tr h="397075">
                <a:tc>
                  <a:txBody>
                    <a:bodyPr/>
                    <a:lstStyle/>
                    <a:p>
                      <a:pPr algn="just" fontAlgn="ctr"/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</a:rPr>
                        <a:t>                      </a:t>
                      </a:r>
                      <a:r>
                        <a:rPr lang="en-US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  <a:hlinkClick r:id="rId2"/>
                        </a:rPr>
                        <a:t>PISA-2000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Verdana"/>
                        </a:rPr>
                        <a:t>32 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Verdana"/>
                        </a:rPr>
                        <a:t>страны мира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397075">
                <a:tc>
                  <a:txBody>
                    <a:bodyPr/>
                    <a:lstStyle/>
                    <a:p>
                      <a:pPr algn="just" fontAlgn="ctr"/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</a:rPr>
                        <a:t>                     </a:t>
                      </a:r>
                      <a:r>
                        <a:rPr lang="en-US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  <a:hlinkClick r:id="rId3"/>
                        </a:rPr>
                        <a:t> PISA-2003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Verdana"/>
                        </a:rPr>
                        <a:t>40 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Verdana"/>
                        </a:rPr>
                        <a:t>стран мира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397075">
                <a:tc>
                  <a:txBody>
                    <a:bodyPr/>
                    <a:lstStyle/>
                    <a:p>
                      <a:pPr algn="just" fontAlgn="ctr"/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</a:rPr>
                        <a:t>                      </a:t>
                      </a:r>
                      <a:r>
                        <a:rPr lang="en-US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  <a:hlinkClick r:id="rId4"/>
                        </a:rPr>
                        <a:t>PISA-2006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Verdana"/>
                        </a:rPr>
                        <a:t>57 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Verdana"/>
                        </a:rPr>
                        <a:t>стран мира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397075">
                <a:tc>
                  <a:txBody>
                    <a:bodyPr/>
                    <a:lstStyle/>
                    <a:p>
                      <a:pPr algn="just" fontAlgn="ctr"/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</a:rPr>
                        <a:t>                      </a:t>
                      </a:r>
                      <a:r>
                        <a:rPr lang="en-US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  <a:hlinkClick r:id="rId5"/>
                        </a:rPr>
                        <a:t>PISA-2009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Verdana"/>
                        </a:rPr>
                        <a:t>65 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Verdana"/>
                        </a:rPr>
                        <a:t>стран мира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397075">
                <a:tc>
                  <a:txBody>
                    <a:bodyPr/>
                    <a:lstStyle/>
                    <a:p>
                      <a:pPr algn="just" fontAlgn="ctr"/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</a:rPr>
                        <a:t>                      </a:t>
                      </a:r>
                      <a:r>
                        <a:rPr lang="en-US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  <a:hlinkClick r:id="rId6"/>
                        </a:rPr>
                        <a:t>PISA-2012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Verdana"/>
                        </a:rPr>
                        <a:t>65 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Verdana"/>
                        </a:rPr>
                        <a:t>стран мира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397075">
                <a:tc>
                  <a:txBody>
                    <a:bodyPr/>
                    <a:lstStyle/>
                    <a:p>
                      <a:pPr algn="just" fontAlgn="ctr"/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</a:rPr>
                        <a:t>                      </a:t>
                      </a:r>
                      <a:r>
                        <a:rPr lang="en-US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  <a:hlinkClick r:id="rId7"/>
                        </a:rPr>
                        <a:t>PISA-2015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Verdana"/>
                        </a:rPr>
                        <a:t>70 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Verdana"/>
                        </a:rPr>
                        <a:t>стран мира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397075">
                <a:tc>
                  <a:txBody>
                    <a:bodyPr/>
                    <a:lstStyle/>
                    <a:p>
                      <a:pPr algn="just" fontAlgn="ctr"/>
                      <a:r>
                        <a:rPr lang="en-US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</a:rPr>
                        <a:t>                    </a:t>
                      </a:r>
                      <a:r>
                        <a:rPr lang="en-US" b="1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Verdana"/>
                          <a:hlinkClick r:id="rId8"/>
                        </a:rPr>
                        <a:t>  PISA-2018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Verdana"/>
                        </a:rPr>
                        <a:t>80 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Verdana"/>
                        </a:rPr>
                        <a:t>стран мира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5" y="571480"/>
          <a:ext cx="8858314" cy="5266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59"/>
                <a:gridCol w="1285884"/>
                <a:gridCol w="1285884"/>
                <a:gridCol w="1285884"/>
                <a:gridCol w="1143008"/>
                <a:gridCol w="1214446"/>
                <a:gridCol w="1214449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 </a:t>
                      </a: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just"/>
                      <a:endParaRPr lang="ru-RU" sz="1600" b="1" dirty="0" smtClean="0"/>
                    </a:p>
                    <a:p>
                      <a:pPr algn="just"/>
                      <a:r>
                        <a:rPr lang="ru-RU" sz="1600" b="1" dirty="0" smtClean="0"/>
                        <a:t>Место </a:t>
                      </a:r>
                      <a:r>
                        <a:rPr lang="ru-RU" sz="1600" b="1" dirty="0"/>
                        <a:t>РФ среди других стран-участниц (по количеству баллов</a:t>
                      </a:r>
                      <a:r>
                        <a:rPr lang="ru-RU" sz="1600" b="1" dirty="0" smtClean="0"/>
                        <a:t>)</a:t>
                      </a:r>
                    </a:p>
                    <a:p>
                      <a:pPr algn="just"/>
                      <a:endParaRPr lang="ru-RU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 smtClean="0"/>
                        <a:t>Направление </a:t>
                      </a:r>
                      <a:r>
                        <a:rPr lang="ru-RU" sz="1200" b="1" dirty="0"/>
                        <a:t>исследования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u="none" strike="noStrike" dirty="0" smtClean="0">
                          <a:solidFill>
                            <a:srgbClr val="337AB7"/>
                          </a:solidFill>
                          <a:hlinkClick r:id="rId2"/>
                        </a:rPr>
                        <a:t>PISA-2000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u="none" strike="noStrike" dirty="0" smtClean="0">
                          <a:solidFill>
                            <a:srgbClr val="337AB7"/>
                          </a:solidFill>
                          <a:hlinkClick r:id="rId3"/>
                        </a:rPr>
                        <a:t>PISA-2003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u="none" strike="noStrike" dirty="0" smtClean="0">
                          <a:solidFill>
                            <a:srgbClr val="337AB7"/>
                          </a:solidFill>
                          <a:hlinkClick r:id="rId4"/>
                        </a:rPr>
                        <a:t>PISA-2006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u="none" strike="noStrike" dirty="0" smtClean="0">
                          <a:solidFill>
                            <a:srgbClr val="337AB7"/>
                          </a:solidFill>
                          <a:hlinkClick r:id="rId5"/>
                        </a:rPr>
                        <a:t>PISA-2009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u="none" strike="noStrike" dirty="0" smtClean="0">
                          <a:solidFill>
                            <a:srgbClr val="337AB7"/>
                          </a:solidFill>
                          <a:hlinkClick r:id="rId6"/>
                        </a:rPr>
                        <a:t>PISA-2012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u="none" strike="noStrike" dirty="0" smtClean="0">
                          <a:solidFill>
                            <a:srgbClr val="337AB7"/>
                          </a:solidFill>
                          <a:hlinkClick r:id="rId7"/>
                        </a:rPr>
                        <a:t>PISA-2015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077294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err="1" smtClean="0">
                          <a:solidFill>
                            <a:srgbClr val="008000"/>
                          </a:solidFill>
                        </a:rPr>
                        <a:t>Естественно-научная</a:t>
                      </a:r>
                      <a:r>
                        <a:rPr lang="ru-RU" sz="1400" b="1" dirty="0" smtClean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8000"/>
                          </a:solidFill>
                        </a:rPr>
                        <a:t>грамотность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26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35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 39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37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 32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1312874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Математичес-кая</a:t>
                      </a:r>
                      <a:r>
                        <a:rPr lang="ru-RU" sz="1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грамотность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22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 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 38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23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1596098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Читательская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грамотность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27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32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39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43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42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      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26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 fontScale="90000"/>
          </a:bodyPr>
          <a:lstStyle/>
          <a:p>
            <a:r>
              <a:rPr lang="ru-RU" sz="4000" cap="none" dirty="0" smtClean="0">
                <a:ln>
                  <a:noFill/>
                </a:ln>
                <a:solidFill>
                  <a:srgbClr val="C00000"/>
                </a:solidFill>
                <a:latin typeface="Helvetica Neue"/>
                <a:cs typeface="Arial" pitchFamily="34" charset="0"/>
              </a:rPr>
              <a:t>Участники PISA-2018 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001056" cy="3718736"/>
        </p:xfrm>
        <a:graphic>
          <a:graphicData uri="http://schemas.openxmlformats.org/drawingml/2006/table">
            <a:tbl>
              <a:tblPr/>
              <a:tblGrid>
                <a:gridCol w="3692795"/>
                <a:gridCol w="4308261"/>
              </a:tblGrid>
              <a:tr h="991663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7030A0"/>
                          </a:solidFill>
                        </a:rPr>
                        <a:t>Россия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7030A0"/>
                          </a:solidFill>
                        </a:rPr>
                        <a:t>Москва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91663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002060"/>
                          </a:solidFill>
                        </a:rPr>
                        <a:t>200 Школ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002060"/>
                          </a:solidFill>
                        </a:rPr>
                        <a:t>163 Школы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735410"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002060"/>
                          </a:solidFill>
                        </a:rPr>
                        <a:t>8000 учащихся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1" dirty="0">
                          <a:solidFill>
                            <a:srgbClr val="002060"/>
                          </a:solidFill>
                        </a:rPr>
                        <a:t>7871 учащийся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1391407" cy="2923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Helvetica Neue"/>
                <a:cs typeface="Arial" pitchFamily="34" charset="0"/>
              </a:rPr>
              <a:t> </a:t>
            </a:r>
            <a:r>
              <a:rPr kumimoji="0" lang="ru-RU" sz="9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Helvetica Neue"/>
                <a:cs typeface="Arial" pitchFamily="34" charset="0"/>
              </a:rPr>
              <a:t>         </a:t>
            </a:r>
            <a:r>
              <a:rPr kumimoji="0" lang="ru-RU" sz="19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Helvetica Neue"/>
                <a:cs typeface="Arial" pitchFamily="34" charset="0"/>
              </a:rPr>
              <a:t> </a:t>
            </a:r>
            <a:r>
              <a:rPr kumimoji="0" lang="ru-RU" sz="9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Helvetica Neue"/>
                <a:cs typeface="Arial" pitchFamily="34" charset="0"/>
              </a:rPr>
              <a:t>         </a:t>
            </a:r>
            <a:r>
              <a:rPr kumimoji="0" lang="ru-RU" sz="19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Helvetica Neue"/>
                <a:cs typeface="Arial" pitchFamily="34" charset="0"/>
              </a:rPr>
              <a:t> </a:t>
            </a:r>
            <a:r>
              <a:rPr kumimoji="0" lang="ru-RU" sz="9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Helvetica Neue"/>
                <a:cs typeface="Arial" pitchFamily="34" charset="0"/>
              </a:rPr>
              <a:t>         </a:t>
            </a:r>
            <a:r>
              <a:rPr kumimoji="0" lang="ru-RU" sz="19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Helvetica Neue"/>
                <a:cs typeface="Arial" pitchFamily="34" charset="0"/>
              </a:rPr>
              <a:t> </a:t>
            </a:r>
            <a:r>
              <a:rPr kumimoji="0" lang="ru-RU" sz="9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Helvetica Neue"/>
                <a:cs typeface="Arial" pitchFamily="34" charset="0"/>
              </a:rPr>
              <a:t>   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AutoShape 2" descr="https://mcko.ru/uploads/1_7-da87be09d174b640.png"/>
          <p:cNvSpPr>
            <a:spLocks noChangeAspect="1" noChangeArrowheads="1"/>
          </p:cNvSpPr>
          <p:nvPr/>
        </p:nvSpPr>
        <p:spPr bwMode="auto">
          <a:xfrm>
            <a:off x="1228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5" name="AutoShape 3" descr="https://mcko.ru/uploads/1_7-da87be09d174b640.png"/>
          <p:cNvSpPr>
            <a:spLocks noChangeAspect="1" noChangeArrowheads="1"/>
          </p:cNvSpPr>
          <p:nvPr/>
        </p:nvSpPr>
        <p:spPr bwMode="auto">
          <a:xfrm>
            <a:off x="15811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mcko.ru/uploads/1_8-f2bdf50d8277ae2e.png"/>
          <p:cNvSpPr>
            <a:spLocks noChangeAspect="1" noChangeArrowheads="1"/>
          </p:cNvSpPr>
          <p:nvPr/>
        </p:nvSpPr>
        <p:spPr bwMode="auto">
          <a:xfrm>
            <a:off x="1933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7" name="AutoShape 5" descr="https://mcko.ru/uploads/1_8-f2bdf50d8277ae2e.png"/>
          <p:cNvSpPr>
            <a:spLocks noChangeAspect="1" noChangeArrowheads="1"/>
          </p:cNvSpPr>
          <p:nvPr/>
        </p:nvSpPr>
        <p:spPr bwMode="auto">
          <a:xfrm>
            <a:off x="2286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 descr="C:\Users\НАТАЛЬЯ\Downloads\PIS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68" y="428604"/>
            <a:ext cx="9779068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429264"/>
            <a:ext cx="8001056" cy="1785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ЛИТЕРАТУРНОЕ ЧТЕНИЕ  </a:t>
            </a:r>
            <a:r>
              <a:rPr lang="ru-RU" sz="27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ХИМИЯ </a:t>
            </a:r>
            <a:r>
              <a:rPr lang="ru-RU" sz="2700" dirty="0" smtClean="0">
                <a:solidFill>
                  <a:srgbClr val="229B9E"/>
                </a:solidFill>
                <a:latin typeface="Times New Roman" pitchFamily="18" charset="0"/>
                <a:cs typeface="Times New Roman" pitchFamily="18" charset="0"/>
              </a:rPr>
              <a:t>РУССКИЙ ЯЗЫК   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АНГЛИЙСКИЙ ЯЗЫК  </a:t>
            </a:r>
            <a:r>
              <a:rPr lang="ru-RU" sz="27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ОКРУЖАЮЩИЙ МИР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2700" dirty="0" smtClean="0">
                <a:solidFill>
                  <a:srgbClr val="229B9E"/>
                </a:solidFill>
                <a:latin typeface="Times New Roman" pitchFamily="18" charset="0"/>
                <a:cs typeface="Times New Roman" pitchFamily="18" charset="0"/>
              </a:rPr>
              <a:t>ГЕОГРАФИЯ  МАТЕМАТИКА </a:t>
            </a:r>
            <a:r>
              <a:rPr lang="ru-RU" sz="27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27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ИКТ </a:t>
            </a:r>
            <a:r>
              <a:rPr lang="ru-RU" sz="27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ОБЩЕСТВОЗНАНИЕ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52"/>
          <a:ext cx="8858280" cy="5027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503</TotalTime>
  <Words>308</Words>
  <Application>Microsoft Office PowerPoint</Application>
  <PresentationFormat>Экран (4:3)</PresentationFormat>
  <Paragraphs>92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Педагогический совет   «Формирование функциональной грамотности обучающихся»</vt:lpstr>
      <vt:lpstr>Слайд 2</vt:lpstr>
      <vt:lpstr>Слайд 3</vt:lpstr>
      <vt:lpstr>Слайд 4</vt:lpstr>
      <vt:lpstr>   Циклы исследования PISA: 2000, 2003, 2006, 2009, 2012, 2015, 2018, 2021 </vt:lpstr>
      <vt:lpstr>Слайд 6</vt:lpstr>
      <vt:lpstr>Участники PISA-2018 </vt:lpstr>
      <vt:lpstr>Слайд 8</vt:lpstr>
      <vt:lpstr>    ЛИТЕРАТУРНОЕ ЧТЕНИЕ  ЛИТЕРАТУРА  ХИМИЯ РУССКИЙ ЯЗЫК   АНГЛИЙСКИЙ ЯЗЫК  БИОЛОГИЯ  ОКРУЖАЮЩИЙ МИР ФИЗИКА ГЕОГРАФИЯ  МАТЕМАТИКА ИСТОРИЯ ИКТ ОБЩЕСТВОЗНАНИЕ </vt:lpstr>
      <vt:lpstr>Слайд 10</vt:lpstr>
      <vt:lpstr>Решение: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Таисия</cp:lastModifiedBy>
  <cp:revision>54</cp:revision>
  <dcterms:created xsi:type="dcterms:W3CDTF">2019-10-18T09:29:59Z</dcterms:created>
  <dcterms:modified xsi:type="dcterms:W3CDTF">2022-02-19T15:26:43Z</dcterms:modified>
</cp:coreProperties>
</file>